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812" r:id="rId2"/>
    <p:sldId id="715" r:id="rId3"/>
    <p:sldId id="521" r:id="rId4"/>
    <p:sldId id="522" r:id="rId5"/>
    <p:sldId id="523" r:id="rId6"/>
    <p:sldId id="524" r:id="rId7"/>
    <p:sldId id="526" r:id="rId8"/>
    <p:sldId id="527" r:id="rId9"/>
    <p:sldId id="528" r:id="rId10"/>
    <p:sldId id="760" r:id="rId11"/>
    <p:sldId id="972" r:id="rId12"/>
    <p:sldId id="862" r:id="rId13"/>
    <p:sldId id="988" r:id="rId14"/>
    <p:sldId id="984" r:id="rId15"/>
    <p:sldId id="878" r:id="rId16"/>
    <p:sldId id="973" r:id="rId17"/>
    <p:sldId id="916" r:id="rId18"/>
    <p:sldId id="978" r:id="rId19"/>
    <p:sldId id="985" r:id="rId20"/>
    <p:sldId id="919" r:id="rId21"/>
    <p:sldId id="981" r:id="rId22"/>
    <p:sldId id="993" r:id="rId23"/>
    <p:sldId id="999" r:id="rId24"/>
    <p:sldId id="995" r:id="rId25"/>
    <p:sldId id="996" r:id="rId26"/>
    <p:sldId id="997" r:id="rId27"/>
    <p:sldId id="998" r:id="rId28"/>
    <p:sldId id="994" r:id="rId29"/>
    <p:sldId id="914" r:id="rId30"/>
    <p:sldId id="562" r:id="rId31"/>
    <p:sldId id="563" r:id="rId32"/>
    <p:sldId id="564" r:id="rId33"/>
    <p:sldId id="565" r:id="rId34"/>
    <p:sldId id="815" r:id="rId35"/>
    <p:sldId id="567" r:id="rId36"/>
    <p:sldId id="568" r:id="rId37"/>
    <p:sldId id="569" r:id="rId38"/>
    <p:sldId id="570" r:id="rId39"/>
    <p:sldId id="683" r:id="rId40"/>
    <p:sldId id="573" r:id="rId41"/>
    <p:sldId id="1000" r:id="rId42"/>
    <p:sldId id="1002" r:id="rId43"/>
    <p:sldId id="1006" r:id="rId44"/>
    <p:sldId id="1005" r:id="rId45"/>
    <p:sldId id="1004" r:id="rId46"/>
    <p:sldId id="1003" r:id="rId47"/>
    <p:sldId id="1001" r:id="rId48"/>
    <p:sldId id="1007" r:id="rId49"/>
    <p:sldId id="578" r:id="rId50"/>
    <p:sldId id="581" r:id="rId51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54"/>
    </p:embeddedFont>
    <p:embeddedFont>
      <p:font typeface="汉语拼音" panose="000B0604020202020204" pitchFamily="34" charset="0"/>
      <p:regular r:id="rId55"/>
    </p:embeddedFont>
    <p:embeddedFont>
      <p:font typeface="微软雅黑" panose="020B0503020204020204" pitchFamily="34" charset="-122"/>
      <p:regular r:id="rId56"/>
      <p:bold r:id="rId57"/>
    </p:embeddedFont>
    <p:embeddedFont>
      <p:font typeface="楷体" panose="02010609060101010101" pitchFamily="49" charset="-122"/>
      <p:regular r:id="rId58"/>
    </p:embeddedFont>
    <p:embeddedFont>
      <p:font typeface="黑体" panose="02010609060101010101" pitchFamily="49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8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4955" autoAdjust="0"/>
  </p:normalViewPr>
  <p:slideViewPr>
    <p:cSldViewPr>
      <p:cViewPr varScale="1">
        <p:scale>
          <a:sx n="113" d="100"/>
          <a:sy n="113" d="100"/>
        </p:scale>
        <p:origin x="-456" y="-96"/>
      </p:cViewPr>
      <p:guideLst>
        <p:guide orient="horz" pos="1628"/>
        <p:guide pos="28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0AC284A1-0341-4B83-985C-6B9AF4EFF976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553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B35031AA-D390-4616-86F9-766883B5D62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678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F877C237-B2A2-400B-BAC4-6C14273ACEE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6325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r>
              <a:rPr lang="zh-CN" altLang="en-US"/>
              <a:t>状元成才路</a:t>
            </a:r>
          </a:p>
        </p:txBody>
      </p:sp>
      <p:sp>
        <p:nvSpPr>
          <p:cNvPr id="56326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wrap="square" numCol="1" anchor="t" anchorCtr="0" compatLnSpc="1"/>
          <a:lstStyle/>
          <a:p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5456EDE6-E2A6-49FC-8647-D01D0D5477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39A08A31-5B81-4BCC-8EF5-0347F474F4A7}" type="datetimeFigureOut">
              <a:rPr lang="zh-CN" altLang="en-US"/>
              <a:t>2020/3/27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0920BAC1-2DE9-4F1D-A7A9-B40CC60E3D1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78489" y="69850"/>
            <a:ext cx="206210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15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白杨礼赞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1027" name="Picture 9" descr="https://timgsa.baidu.com/timg?image&amp;quality=80&amp;size=b9999_10000&amp;sec=1555489872045&amp;di=085d0e01277baae377a8b75726ad1a43&amp;imgtype=0&amp;src=http%3A%2F%2Fupload-images.jianshu.io%2Fupload_images%2F16173206-23b117f177636bbe.jpeg"/>
          <p:cNvPicPr>
            <a:picLocks noChangeAspect="1" noChangeArrowheads="1"/>
          </p:cNvPicPr>
          <p:nvPr userDrawn="1"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8228013" y="3867150"/>
            <a:ext cx="8096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2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4213" y="842963"/>
            <a:ext cx="7775575" cy="3194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   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树是大自然中一道美丽的风景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为历代文人墨客所歌咏。“碧玉妆成一树高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万条垂下绿丝绦”是柳的风韵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；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“大雪压青松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青松挺且直”是松的雄姿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；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“墙角数枝梅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凌寒独自开”是梅的倩影。这节课我们将到西北高原走一走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看看白杨树的勃发英姿。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7"/>
          <p:cNvSpPr>
            <a:spLocks noChangeArrowheads="1"/>
          </p:cNvSpPr>
          <p:nvPr/>
        </p:nvSpPr>
        <p:spPr bwMode="auto">
          <a:xfrm>
            <a:off x="381000" y="503238"/>
            <a:ext cx="19907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倔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051050" y="509588"/>
            <a:ext cx="34575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性情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刚强不屈。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19"/>
          <p:cNvSpPr>
            <a:spLocks noChangeArrowheads="1"/>
          </p:cNvSpPr>
          <p:nvPr/>
        </p:nvSpPr>
        <p:spPr bwMode="auto">
          <a:xfrm>
            <a:off x="381000" y="1035050"/>
            <a:ext cx="1979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纵横决荡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51050" y="1035050"/>
            <a:ext cx="46799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纵横驰骋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冲杀突击。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21"/>
          <p:cNvSpPr>
            <a:spLocks noChangeArrowheads="1"/>
          </p:cNvSpPr>
          <p:nvPr/>
        </p:nvSpPr>
        <p:spPr bwMode="auto">
          <a:xfrm>
            <a:off x="381000" y="1566863"/>
            <a:ext cx="1990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051050" y="1566863"/>
            <a:ext cx="41767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美而高。颀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修长。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矩形 23"/>
          <p:cNvSpPr>
            <a:spLocks noChangeArrowheads="1"/>
          </p:cNvSpPr>
          <p:nvPr/>
        </p:nvSpPr>
        <p:spPr bwMode="auto">
          <a:xfrm>
            <a:off x="381000" y="2098675"/>
            <a:ext cx="1990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051050" y="2098675"/>
            <a:ext cx="15843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抵抗。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矩形 25"/>
          <p:cNvSpPr>
            <a:spLocks noChangeArrowheads="1"/>
          </p:cNvSpPr>
          <p:nvPr/>
        </p:nvSpPr>
        <p:spPr bwMode="auto">
          <a:xfrm>
            <a:off x="381000" y="2632075"/>
            <a:ext cx="1990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051050" y="2632075"/>
            <a:ext cx="28082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高耸在天空中。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矩形 25"/>
          <p:cNvSpPr>
            <a:spLocks noChangeArrowheads="1"/>
          </p:cNvSpPr>
          <p:nvPr/>
        </p:nvSpPr>
        <p:spPr bwMode="auto">
          <a:xfrm>
            <a:off x="381000" y="3163888"/>
            <a:ext cx="19907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鄙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051050" y="3163888"/>
            <a:ext cx="26987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轻视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6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33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菱形 3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327" name="矩形 11"/>
          <p:cNvSpPr>
            <a:spLocks noChangeArrowheads="1"/>
          </p:cNvSpPr>
          <p:nvPr/>
        </p:nvSpPr>
        <p:spPr bwMode="auto">
          <a:xfrm>
            <a:off x="381000" y="3695700"/>
            <a:ext cx="19796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妙手偶得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39" name="矩形 12"/>
          <p:cNvSpPr>
            <a:spLocks noChangeArrowheads="1"/>
          </p:cNvSpPr>
          <p:nvPr/>
        </p:nvSpPr>
        <p:spPr bwMode="auto">
          <a:xfrm>
            <a:off x="2051050" y="3695700"/>
            <a:ext cx="6408738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指文学素养深的人出于灵感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即可偶然间得到妙语佳句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9" name="矩形 13"/>
          <p:cNvSpPr>
            <a:spLocks noChangeArrowheads="1"/>
          </p:cNvSpPr>
          <p:nvPr/>
        </p:nvSpPr>
        <p:spPr bwMode="auto">
          <a:xfrm>
            <a:off x="381000" y="4462463"/>
            <a:ext cx="19796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力争上游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41" name="矩形 14"/>
          <p:cNvSpPr>
            <a:spLocks noChangeArrowheads="1"/>
          </p:cNvSpPr>
          <p:nvPr/>
        </p:nvSpPr>
        <p:spPr bwMode="auto">
          <a:xfrm>
            <a:off x="2051050" y="4462463"/>
            <a:ext cx="49926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努力奋斗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争取先进。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  <p:bldP spid="29" grpId="0"/>
      <p:bldP spid="3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774700" y="3363913"/>
            <a:ext cx="7685088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“礼赞”的含义是崇敬而赞美。题目的意思是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以高度的敬意赞美白杨树。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文本框 1"/>
          <p:cNvSpPr txBox="1">
            <a:spLocks noChangeArrowheads="1"/>
          </p:cNvSpPr>
          <p:nvPr/>
        </p:nvSpPr>
        <p:spPr bwMode="auto">
          <a:xfrm>
            <a:off x="3348038" y="2028825"/>
            <a:ext cx="2895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白杨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zh-CN" altLang="en-US" sz="32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</a:t>
            </a:r>
            <a:r>
              <a:rPr lang="en-US" altLang="zh-CN" sz="32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u="sng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40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43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341" name="组合 1"/>
          <p:cNvGrpSpPr/>
          <p:nvPr/>
        </p:nvGrpSpPr>
        <p:grpSpPr bwMode="auto">
          <a:xfrm>
            <a:off x="3700463" y="484188"/>
            <a:ext cx="1743075" cy="566737"/>
            <a:chOff x="3700463" y="484188"/>
            <a:chExt cx="1743075" cy="566737"/>
          </a:xfrm>
        </p:grpSpPr>
        <p:sp>
          <p:nvSpPr>
            <p:cNvPr id="16" name="圆角矩形 15"/>
            <p:cNvSpPr/>
            <p:nvPr/>
          </p:nvSpPr>
          <p:spPr bwMode="auto">
            <a:xfrm rot="555800">
              <a:off x="4968875" y="6016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 rot="20470821">
              <a:off x="4564063" y="6080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 bwMode="auto">
            <a:xfrm rot="319204">
              <a:off x="4144963" y="6080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 bwMode="auto">
            <a:xfrm rot="21148334">
              <a:off x="3735388" y="6159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348" name="矩形 1"/>
            <p:cNvSpPr>
              <a:spLocks noChangeArrowheads="1"/>
            </p:cNvSpPr>
            <p:nvPr/>
          </p:nvSpPr>
          <p:spPr bwMode="auto">
            <a:xfrm>
              <a:off x="3700463" y="4841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题目解析</a:t>
              </a:r>
            </a:p>
          </p:txBody>
        </p:sp>
      </p:grpSp>
      <p:sp>
        <p:nvSpPr>
          <p:cNvPr id="21" name="圆角矩形标注 20"/>
          <p:cNvSpPr/>
          <p:nvPr/>
        </p:nvSpPr>
        <p:spPr>
          <a:xfrm>
            <a:off x="3132138" y="1438275"/>
            <a:ext cx="1879600" cy="412750"/>
          </a:xfrm>
          <a:prstGeom prst="wedgeRoundRectCallout">
            <a:avLst>
              <a:gd name="adj1" fmla="val 40707"/>
              <a:gd name="adj2" fmla="val 12554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敬礼、致敬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643438" y="2787650"/>
            <a:ext cx="936625" cy="412750"/>
          </a:xfrm>
          <a:prstGeom prst="wedgeRoundRectCallout">
            <a:avLst>
              <a:gd name="adj1" fmla="val 18518"/>
              <a:gd name="adj2" fmla="val -115992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358775" y="596900"/>
            <a:ext cx="842645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快速读课文，找一找文中哪些句子和段落是直接对白杨进行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礼赞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6875" y="1563688"/>
            <a:ext cx="81168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白杨树实在是不平凡的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我赞美白杨树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21512" name="矩形 1"/>
          <p:cNvSpPr>
            <a:spLocks noChangeArrowheads="1"/>
          </p:cNvSpPr>
          <p:nvPr/>
        </p:nvSpPr>
        <p:spPr bwMode="auto">
          <a:xfrm>
            <a:off x="363538" y="2139950"/>
            <a:ext cx="8312150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开门见山，点明文章主旨，直接抒发对白杨树的崇敬和赞美之情，为下文定下感情基调。</a:t>
            </a:r>
          </a:p>
        </p:txBody>
      </p:sp>
      <p:grpSp>
        <p:nvGrpSpPr>
          <p:cNvPr id="15365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53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396875" y="3076575"/>
            <a:ext cx="827881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那就是白杨树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西北极普通的一种树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然而实在是不平凡的一种树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363538" y="4125913"/>
            <a:ext cx="7808912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第一次见到白杨，对白杨树由衷的赞美。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512" grpId="0" animBg="1"/>
      <p:bldP spid="13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449263" y="584200"/>
            <a:ext cx="84963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这就是白杨树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西北极普通的一种树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然而决不是平凡的树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449263" y="2111375"/>
            <a:ext cx="83708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白杨树是不平凡的树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我赞美白杨树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449263" y="3706813"/>
            <a:ext cx="50800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我要高声赞美白杨树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22539" name="矩形 2"/>
          <p:cNvSpPr>
            <a:spLocks noChangeArrowheads="1"/>
          </p:cNvSpPr>
          <p:nvPr/>
        </p:nvSpPr>
        <p:spPr bwMode="auto">
          <a:xfrm>
            <a:off x="449263" y="2708275"/>
            <a:ext cx="8064500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进一步揭示白杨树的象征意义，说明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礼赞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白杨的原因，点明全文的主旨。</a:t>
            </a:r>
          </a:p>
        </p:txBody>
      </p:sp>
      <p:sp>
        <p:nvSpPr>
          <p:cNvPr id="22540" name="TextBox 4"/>
          <p:cNvSpPr txBox="1">
            <a:spLocks noChangeArrowheads="1"/>
          </p:cNvSpPr>
          <p:nvPr/>
        </p:nvSpPr>
        <p:spPr bwMode="auto">
          <a:xfrm>
            <a:off x="449263" y="4227513"/>
            <a:ext cx="7651750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再次点题，首尾照应。</a:t>
            </a: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449263" y="1563688"/>
            <a:ext cx="8064500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再次赞美白杨。</a:t>
            </a:r>
          </a:p>
        </p:txBody>
      </p:sp>
      <p:grpSp>
        <p:nvGrpSpPr>
          <p:cNvPr id="16392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3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539" grpId="0" animBg="1"/>
      <p:bldP spid="22540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390650" y="681038"/>
            <a:ext cx="63627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文章从哪些方面来写白杨树的不平凡？</a:t>
            </a:r>
          </a:p>
        </p:txBody>
      </p:sp>
      <p:sp>
        <p:nvSpPr>
          <p:cNvPr id="23555" name="文本框 2"/>
          <p:cNvSpPr txBox="1">
            <a:spLocks noChangeArrowheads="1"/>
          </p:cNvSpPr>
          <p:nvPr/>
        </p:nvSpPr>
        <p:spPr bwMode="auto">
          <a:xfrm>
            <a:off x="1250950" y="2428875"/>
            <a:ext cx="1339850" cy="5222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白杨树</a:t>
            </a:r>
          </a:p>
        </p:txBody>
      </p:sp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3578225" y="2428875"/>
            <a:ext cx="1339850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不平凡</a:t>
            </a:r>
          </a:p>
        </p:txBody>
      </p:sp>
      <p:sp>
        <p:nvSpPr>
          <p:cNvPr id="29700" name="文本框 4"/>
          <p:cNvSpPr txBox="1">
            <a:spLocks noChangeArrowheads="1"/>
          </p:cNvSpPr>
          <p:nvPr/>
        </p:nvSpPr>
        <p:spPr bwMode="auto">
          <a:xfrm>
            <a:off x="6026150" y="3344863"/>
            <a:ext cx="1641475" cy="522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内在气质</a:t>
            </a:r>
          </a:p>
        </p:txBody>
      </p:sp>
      <p:sp>
        <p:nvSpPr>
          <p:cNvPr id="29701" name="文本框 5"/>
          <p:cNvSpPr txBox="1">
            <a:spLocks noChangeArrowheads="1"/>
          </p:cNvSpPr>
          <p:nvPr/>
        </p:nvSpPr>
        <p:spPr bwMode="auto">
          <a:xfrm>
            <a:off x="6026150" y="2316163"/>
            <a:ext cx="1641475" cy="520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外部形态</a:t>
            </a:r>
          </a:p>
        </p:txBody>
      </p:sp>
      <p:sp>
        <p:nvSpPr>
          <p:cNvPr id="29702" name="文本框 6"/>
          <p:cNvSpPr txBox="1">
            <a:spLocks noChangeArrowheads="1"/>
          </p:cNvSpPr>
          <p:nvPr/>
        </p:nvSpPr>
        <p:spPr bwMode="auto">
          <a:xfrm>
            <a:off x="6026150" y="1379538"/>
            <a:ext cx="1641475" cy="520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生长环境</a:t>
            </a: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4984750" y="1757363"/>
            <a:ext cx="723900" cy="595312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5037138" y="2689225"/>
            <a:ext cx="936625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5030788" y="2951163"/>
            <a:ext cx="719137" cy="506412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2641600" y="2690813"/>
            <a:ext cx="936625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17420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74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9699" grpId="0" animBg="1"/>
      <p:bldP spid="29700" grpId="0" animBg="1"/>
      <p:bldP spid="29701" grpId="0" animBg="1"/>
      <p:bldP spid="297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19250" y="1473200"/>
            <a:ext cx="237648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黄绿错综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19250" y="2047875"/>
            <a:ext cx="23764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无边无垠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19250" y="2622550"/>
            <a:ext cx="237648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坦荡如砥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4"/>
          <p:cNvSpPr txBox="1">
            <a:spLocks noChangeArrowheads="1"/>
          </p:cNvSpPr>
          <p:nvPr/>
        </p:nvSpPr>
        <p:spPr bwMode="auto">
          <a:xfrm>
            <a:off x="1979613" y="593725"/>
            <a:ext cx="51847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白杨的生长环境是什么样子的？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16013" y="3562350"/>
            <a:ext cx="6911975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生长在高原上：雄壮、伟大；倦怠、单调。</a:t>
            </a:r>
          </a:p>
        </p:txBody>
      </p:sp>
      <p:grpSp>
        <p:nvGrpSpPr>
          <p:cNvPr id="18439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81663" y="1471613"/>
            <a:ext cx="1627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写其色彩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681663" y="2046288"/>
            <a:ext cx="16271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写其辽阔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681663" y="2622550"/>
            <a:ext cx="16271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写其平坦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4284663" y="1727200"/>
            <a:ext cx="936625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287838" y="2308225"/>
            <a:ext cx="936625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4297363" y="2889250"/>
            <a:ext cx="936625" cy="0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5650" y="2427288"/>
            <a:ext cx="8016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55650" y="3009900"/>
            <a:ext cx="8016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5650" y="3590925"/>
            <a:ext cx="801688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皮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416425" y="3590925"/>
            <a:ext cx="1379538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淡青色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16425" y="3009900"/>
            <a:ext cx="137953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不斜生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416425" y="2427288"/>
            <a:ext cx="137953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靠拢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817813" y="3590925"/>
            <a:ext cx="137795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有晕圈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817813" y="3009900"/>
            <a:ext cx="15748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片片向上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817813" y="2427288"/>
            <a:ext cx="1377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712913" y="2427288"/>
            <a:ext cx="13795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笔直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12913" y="3009900"/>
            <a:ext cx="13795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宽大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712913" y="3590925"/>
            <a:ext cx="1379537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光滑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300788" y="3563938"/>
            <a:ext cx="157480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不屈不挠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300788" y="2740025"/>
            <a:ext cx="15763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倔强挺立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300788" y="1985963"/>
            <a:ext cx="157638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力争上游</a:t>
            </a:r>
          </a:p>
        </p:txBody>
      </p:sp>
      <p:sp>
        <p:nvSpPr>
          <p:cNvPr id="19473" name="TextBox 1"/>
          <p:cNvSpPr txBox="1">
            <a:spLocks noChangeArrowheads="1"/>
          </p:cNvSpPr>
          <p:nvPr/>
        </p:nvSpPr>
        <p:spPr bwMode="auto">
          <a:xfrm>
            <a:off x="1579563" y="639763"/>
            <a:ext cx="59848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读第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段，找出白杨外形的“不平凡”。</a:t>
            </a: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6588125" y="1203325"/>
            <a:ext cx="863600" cy="4921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品质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5650" y="1844675"/>
            <a:ext cx="80168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12913" y="1844675"/>
            <a:ext cx="1379537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笔直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416425" y="1844675"/>
            <a:ext cx="1379538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无旁枝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817813" y="1844675"/>
            <a:ext cx="13779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丈把高</a:t>
            </a:r>
          </a:p>
        </p:txBody>
      </p:sp>
      <p:sp>
        <p:nvSpPr>
          <p:cNvPr id="2" name="右箭头 1"/>
          <p:cNvSpPr/>
          <p:nvPr/>
        </p:nvSpPr>
        <p:spPr>
          <a:xfrm>
            <a:off x="1341438" y="2006600"/>
            <a:ext cx="379412" cy="217488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1341438" y="2581275"/>
            <a:ext cx="379412" cy="2159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1341438" y="3155950"/>
            <a:ext cx="379412" cy="2159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1341438" y="3729038"/>
            <a:ext cx="379412" cy="2159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文本框 8"/>
          <p:cNvSpPr txBox="1">
            <a:spLocks noChangeArrowheads="1"/>
          </p:cNvSpPr>
          <p:nvPr/>
        </p:nvSpPr>
        <p:spPr bwMode="auto">
          <a:xfrm>
            <a:off x="2735263" y="1203325"/>
            <a:ext cx="869950" cy="4921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外形</a:t>
            </a:r>
          </a:p>
        </p:txBody>
      </p:sp>
      <p:grpSp>
        <p:nvGrpSpPr>
          <p:cNvPr id="19484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3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菱形 3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8" name="左大括号 37"/>
          <p:cNvSpPr/>
          <p:nvPr/>
        </p:nvSpPr>
        <p:spPr>
          <a:xfrm rot="10800000">
            <a:off x="5818188" y="1985963"/>
            <a:ext cx="390525" cy="1990725"/>
          </a:xfrm>
          <a:prstGeom prst="leftBrace">
            <a:avLst>
              <a:gd name="adj1" fmla="val 63467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5" grpId="0"/>
      <p:bldP spid="17" grpId="0"/>
      <p:bldP spid="18" grpId="0"/>
      <p:bldP spid="19" grpId="0"/>
      <p:bldP spid="22" grpId="0"/>
      <p:bldP spid="23" grpId="0"/>
      <p:bldP spid="24" grpId="0"/>
      <p:bldP spid="28" grpId="0" animBg="1"/>
      <p:bldP spid="4" grpId="0"/>
      <p:bldP spid="8" grpId="0"/>
      <p:bldP spid="12" grpId="0"/>
      <p:bldP spid="16" grpId="0"/>
      <p:bldP spid="2" grpId="0" animBg="1"/>
      <p:bldP spid="30" grpId="0" animBg="1"/>
      <p:bldP spid="31" grpId="0" animBg="1"/>
      <p:bldP spid="32" grpId="0" animBg="1"/>
      <p:bldP spid="33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449263" y="484188"/>
            <a:ext cx="824547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    第</a:t>
            </a:r>
            <a:r>
              <a:rPr lang="en-US" altLang="zh-CN" sz="2600" b="1" dirty="0">
                <a:latin typeface="宋体" panose="02010600030101010101" pitchFamily="2" charset="-122"/>
              </a:rPr>
              <a:t>2</a:t>
            </a:r>
            <a:r>
              <a:rPr lang="zh-CN" altLang="en-US" sz="2600" b="1" dirty="0">
                <a:latin typeface="宋体" panose="02010600030101010101" pitchFamily="2" charset="-122"/>
              </a:rPr>
              <a:t>、</a:t>
            </a:r>
            <a:r>
              <a:rPr lang="en-US" altLang="zh-CN" sz="2600" b="1" dirty="0">
                <a:latin typeface="宋体" panose="02010600030101010101" pitchFamily="2" charset="-122"/>
              </a:rPr>
              <a:t>3</a:t>
            </a:r>
            <a:r>
              <a:rPr lang="zh-CN" altLang="en-US" sz="2600" b="1" dirty="0">
                <a:latin typeface="宋体" panose="02010600030101010101" pitchFamily="2" charset="-122"/>
              </a:rPr>
              <a:t>段描写白杨生长环境的不平凡，作者用了哪些写作手法？这样写有什么好处？</a:t>
            </a:r>
          </a:p>
        </p:txBody>
      </p:sp>
      <p:sp>
        <p:nvSpPr>
          <p:cNvPr id="26629" name="矩形 2"/>
          <p:cNvSpPr>
            <a:spLocks noChangeArrowheads="1"/>
          </p:cNvSpPr>
          <p:nvPr/>
        </p:nvSpPr>
        <p:spPr bwMode="auto">
          <a:xfrm>
            <a:off x="493713" y="3255963"/>
            <a:ext cx="8156575" cy="1692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当你刚刚觉得有些“单调”时，“像哨兵似的”白杨树出现了，并且让“我”“惊奇地叫了一声”，这就与前边的感受形成了对比，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先抑后扬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，情绪一下子高扬起来，更突出了白杨树的不平凡。</a:t>
            </a:r>
          </a:p>
        </p:txBody>
      </p:sp>
      <p:grpSp>
        <p:nvGrpSpPr>
          <p:cNvPr id="20484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04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3713" y="1358900"/>
            <a:ext cx="81565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作者用了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先抑后扬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的写作手法。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713" y="1879600"/>
            <a:ext cx="8156575" cy="12938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白杨树生长的环境如此雄壮、伟大，那么生长其中的白杨树，也一定是不平凡的。这就对白杨树进行了很好的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</a:t>
            </a:r>
            <a:r>
              <a:rPr lang="zh-CN" altLang="en-US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39750" y="2881313"/>
            <a:ext cx="2589213" cy="15621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没有婆娑</a:t>
            </a:r>
          </a:p>
          <a:p>
            <a:pPr algn="ctr">
              <a:defRPr/>
            </a:pPr>
            <a:r>
              <a:rPr lang="zh-CN" altLang="en-US" sz="2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屈曲盘旋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7584" y="1215211"/>
            <a:ext cx="2269604" cy="4924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6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算不得好女子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47525" y="1178058"/>
            <a:ext cx="1302191" cy="4924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6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伟丈夫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3238500" y="1489075"/>
            <a:ext cx="3171825" cy="4763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1908175" y="1851025"/>
            <a:ext cx="1588" cy="904875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TextBox 12"/>
          <p:cNvSpPr txBox="1">
            <a:spLocks noChangeArrowheads="1"/>
          </p:cNvSpPr>
          <p:nvPr/>
        </p:nvSpPr>
        <p:spPr bwMode="auto">
          <a:xfrm>
            <a:off x="4032250" y="1003300"/>
            <a:ext cx="17287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欲扬先抑</a:t>
            </a:r>
          </a:p>
        </p:txBody>
      </p:sp>
      <p:sp>
        <p:nvSpPr>
          <p:cNvPr id="21512" name="TextBox 1"/>
          <p:cNvSpPr txBox="1">
            <a:spLocks noChangeArrowheads="1"/>
          </p:cNvSpPr>
          <p:nvPr/>
        </p:nvSpPr>
        <p:spPr bwMode="auto">
          <a:xfrm>
            <a:off x="576263" y="484188"/>
            <a:ext cx="79914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/>
              <a:t>读第</a:t>
            </a:r>
            <a:r>
              <a:rPr lang="en-US" altLang="zh-CN" sz="2600" b="1">
                <a:latin typeface="宋体" panose="02010600030101010101" pitchFamily="2" charset="-122"/>
              </a:rPr>
              <a:t>5</a:t>
            </a:r>
            <a:r>
              <a:rPr lang="zh-CN" altLang="en-US" sz="2600" b="1"/>
              <a:t>段，作者是如何写白杨内在品质“不平凡”的？</a:t>
            </a:r>
          </a:p>
        </p:txBody>
      </p:sp>
      <p:sp>
        <p:nvSpPr>
          <p:cNvPr id="27659" name="矩形 7"/>
          <p:cNvSpPr>
            <a:spLocks noChangeArrowheads="1"/>
          </p:cNvSpPr>
          <p:nvPr/>
        </p:nvSpPr>
        <p:spPr bwMode="auto">
          <a:xfrm>
            <a:off x="3563938" y="1563688"/>
            <a:ext cx="2447925" cy="3170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500" b="1">
                <a:latin typeface="楷体" panose="02010609060101010101" pitchFamily="49" charset="-122"/>
                <a:ea typeface="楷体" panose="02010609060101010101" pitchFamily="49" charset="-122"/>
              </a:rPr>
              <a:t>否定的是“好女子”，肯定的是“伟丈夫”，两词相对比，更突出了白杨树与众树的不同。欲扬先抑，由赞美树过渡到赞美人。</a:t>
            </a:r>
          </a:p>
        </p:txBody>
      </p:sp>
      <p:sp>
        <p:nvSpPr>
          <p:cNvPr id="27660" name="TextBox 9"/>
          <p:cNvSpPr txBox="1">
            <a:spLocks noChangeArrowheads="1"/>
          </p:cNvSpPr>
          <p:nvPr/>
        </p:nvSpPr>
        <p:spPr bwMode="auto">
          <a:xfrm>
            <a:off x="1908175" y="2109788"/>
            <a:ext cx="576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抑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7183438" y="1919288"/>
            <a:ext cx="1587" cy="904875"/>
          </a:xfrm>
          <a:prstGeom prst="straightConnector1">
            <a:avLst/>
          </a:prstGeom>
          <a:ln w="28575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5" name="矩形 11"/>
          <p:cNvSpPr>
            <a:spLocks noChangeArrowheads="1"/>
          </p:cNvSpPr>
          <p:nvPr/>
        </p:nvSpPr>
        <p:spPr bwMode="auto">
          <a:xfrm>
            <a:off x="6156325" y="3076575"/>
            <a:ext cx="2516188" cy="11068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200" b="1" noProof="1">
                <a:latin typeface="楷体" panose="02010609060101010101" pitchFamily="49" charset="-122"/>
                <a:ea typeface="楷体" panose="02010609060101010101" pitchFamily="49" charset="-122"/>
              </a:rPr>
              <a:t>伟岸、正直、朴质</a:t>
            </a:r>
          </a:p>
          <a:p>
            <a:pPr algn="ctr" eaLnBrk="1" hangingPunct="1">
              <a:defRPr/>
            </a:pPr>
            <a:r>
              <a:rPr lang="zh-CN" altLang="en-US" sz="2200" b="1" noProof="1">
                <a:latin typeface="楷体" panose="02010609060101010101" pitchFamily="49" charset="-122"/>
                <a:ea typeface="楷体" panose="02010609060101010101" pitchFamily="49" charset="-122"/>
              </a:rPr>
              <a:t>严肃、温和、坚强不屈、挺拔</a:t>
            </a:r>
          </a:p>
        </p:txBody>
      </p:sp>
      <p:sp>
        <p:nvSpPr>
          <p:cNvPr id="27663" name="TextBox 25"/>
          <p:cNvSpPr txBox="1">
            <a:spLocks noChangeArrowheads="1"/>
          </p:cNvSpPr>
          <p:nvPr/>
        </p:nvSpPr>
        <p:spPr bwMode="auto">
          <a:xfrm>
            <a:off x="6588125" y="2109788"/>
            <a:ext cx="576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扬</a:t>
            </a:r>
          </a:p>
        </p:txBody>
      </p:sp>
      <p:grpSp>
        <p:nvGrpSpPr>
          <p:cNvPr id="21518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657" grpId="0"/>
      <p:bldP spid="27659" grpId="0"/>
      <p:bldP spid="27660" grpId="0"/>
      <p:bldP spid="27665" grpId="0" bldLvl="0" animBg="1"/>
      <p:bldP spid="276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431800" y="512763"/>
            <a:ext cx="82804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作者写白杨，只是为了赞美它的伟岸正直、朴质、严肃、温和、坚强不屈、挺拔等品质吗？</a:t>
            </a:r>
          </a:p>
        </p:txBody>
      </p: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450850" y="1419225"/>
            <a:ext cx="8234363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白杨树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了北方的农民，抗日的军民，尤其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了民族解放斗争中所不可缺的朴质、坚强、力求上进的精神。通过四个“难道”层层深入地揭示出来：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“难道”通过反问引起读者思考，为由树及人张本；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“难道”点明“至少”象征了北方的农民；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“难道”点明象征抗日军民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“守卫他们家乡的哨兵”；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“难道”进一步抽象化，点明“枝枝叶叶靠紧团结，力求上进”的白杨树象征着中华民族的抗日精神和意志。</a:t>
            </a:r>
          </a:p>
        </p:txBody>
      </p:sp>
      <p:grpSp>
        <p:nvGrpSpPr>
          <p:cNvPr id="22532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https://timgsa.baidu.com/timg?image&amp;quality=80&amp;size=b9999_10000&amp;sec=1555490642512&amp;di=946388c26c1bb7963a3bf75304ca56b6&amp;imgtype=0&amp;src=http%3A%2F%2Fs7.sinaimg.cn%2Fbmiddle%2F4a1fa89044c680ece73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3" y="-1588"/>
            <a:ext cx="9148763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3" name="组合 1"/>
          <p:cNvGrpSpPr/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6" name="圆角矩形 5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/>
            </a:p>
          </p:txBody>
        </p:sp>
        <p:sp>
          <p:nvSpPr>
            <p:cNvPr id="5133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6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TextBox 48"/>
          <p:cNvSpPr txBox="1"/>
          <p:nvPr/>
        </p:nvSpPr>
        <p:spPr>
          <a:xfrm>
            <a:off x="2213750" y="1563638"/>
            <a:ext cx="471650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15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白杨礼赞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4"/>
          <p:cNvGrpSpPr/>
          <p:nvPr/>
        </p:nvGrpSpPr>
        <p:grpSpPr bwMode="auto">
          <a:xfrm>
            <a:off x="-396875" y="482600"/>
            <a:ext cx="9577388" cy="5184775"/>
            <a:chOff x="-182651" y="660800"/>
            <a:chExt cx="8776917" cy="4215631"/>
          </a:xfrm>
        </p:grpSpPr>
        <p:pic>
          <p:nvPicPr>
            <p:cNvPr id="23563" name="一个圆顶角并剪去另一个顶角的矩形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2651" y="698900"/>
              <a:ext cx="8776917" cy="4177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矩形 5"/>
            <p:cNvSpPr/>
            <p:nvPr/>
          </p:nvSpPr>
          <p:spPr>
            <a:xfrm>
              <a:off x="562216" y="660800"/>
              <a:ext cx="2518290" cy="64409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555" name="组 1"/>
          <p:cNvGrpSpPr/>
          <p:nvPr/>
        </p:nvGrpSpPr>
        <p:grpSpPr bwMode="auto">
          <a:xfrm>
            <a:off x="703263" y="522288"/>
            <a:ext cx="2517775" cy="601662"/>
            <a:chOff x="7647436" y="3815009"/>
            <a:chExt cx="2515853" cy="601051"/>
          </a:xfrm>
        </p:grpSpPr>
        <p:sp>
          <p:nvSpPr>
            <p:cNvPr id="23561" name="文本框 30"/>
            <p:cNvSpPr txBox="1">
              <a:spLocks noChangeArrowheads="1"/>
            </p:cNvSpPr>
            <p:nvPr/>
          </p:nvSpPr>
          <p:spPr bwMode="auto">
            <a:xfrm>
              <a:off x="8613224" y="3885582"/>
              <a:ext cx="1550065" cy="4599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</a:p>
          </p:txBody>
        </p:sp>
        <p:pic>
          <p:nvPicPr>
            <p:cNvPr id="23562" name="图片 9" descr="book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2" name="矩形 13"/>
          <p:cNvSpPr>
            <a:spLocks noChangeArrowheads="1"/>
          </p:cNvSpPr>
          <p:nvPr/>
        </p:nvSpPr>
        <p:spPr bwMode="auto">
          <a:xfrm>
            <a:off x="514350" y="1049338"/>
            <a:ext cx="8369300" cy="363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3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</a:t>
            </a:r>
            <a:endParaRPr lang="en-US" altLang="zh-CN" sz="23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象征是借某一具体事物或形象表达某种意义，这意义不是事物本身具有的，而是作者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借此事物所做的联想和寄托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象征不同于比喻、拟人等修辞手法（它们主要是着眼于局部的语言表达效果）。象征是一种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写作技巧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，大都表现在文章立意上，是借某种事物表达自己的思想。因此在表达象征意义之前，往往要对这一事物进行细致的描绘，突出其某方面的特点，为赋予它特定的象征意义做好铺垫。</a:t>
            </a:r>
            <a:endParaRPr lang="en-US" altLang="zh-CN" sz="2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象征的作用主要是将作家想说而不愿直说或不能直说的思想、情志</a:t>
            </a:r>
            <a:r>
              <a:rPr lang="zh-CN" altLang="en-US" sz="2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寄托于物</a:t>
            </a: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</a:rPr>
              <a:t>，巧妙地传达给读者，以增强文章的表现力。</a:t>
            </a:r>
          </a:p>
        </p:txBody>
      </p:sp>
      <p:grpSp>
        <p:nvGrpSpPr>
          <p:cNvPr id="23557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490538" y="482600"/>
            <a:ext cx="81629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    把“四个难道”改成陈述句，大声朗读，体会两组句子的不同效果。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4338" y="1276350"/>
            <a:ext cx="8334375" cy="300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改成陈述句：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   当你在积雪初融的高原上走过，看见平坦的大地上傲然挺立这么一株或一排白杨树，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觉得它只是树。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你想到它的朴质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坚强不屈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象征了北方的农民。</a:t>
            </a:r>
          </a:p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你也联想到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在敌后的广大土地上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到处有坚强不屈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就像这白杨树一样傲然挺立的守卫他们家乡的哨兵。</a:t>
            </a:r>
          </a:p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你更远一点想到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这样枝枝叶叶靠紧团结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力求上进的白杨树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宛然象征了今天在华北平原纵横决荡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用血写出新中国历史的那种精神和意志。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0538" y="4225925"/>
            <a:ext cx="7632700" cy="830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四个反问构成排比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层层深入地点明白杨树的象征意义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气势充沛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酣畅淋漓。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1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45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684213" y="1189038"/>
            <a:ext cx="7991475" cy="203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上节课，我们通过生长环境、外形特点、内在品质三方面学习了白杨树的不平凡。这节课，我们来继续领略白杨的魅力。</a:t>
            </a:r>
          </a:p>
        </p:txBody>
      </p:sp>
      <p:grpSp>
        <p:nvGrpSpPr>
          <p:cNvPr id="25603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5604" name="图片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5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7"/>
          <p:cNvGrpSpPr/>
          <p:nvPr/>
        </p:nvGrpSpPr>
        <p:grpSpPr bwMode="auto">
          <a:xfrm>
            <a:off x="755650" y="1208088"/>
            <a:ext cx="7939088" cy="2371725"/>
            <a:chOff x="827088" y="776858"/>
            <a:chExt cx="7939087" cy="2371155"/>
          </a:xfrm>
        </p:grpSpPr>
        <p:pic>
          <p:nvPicPr>
            <p:cNvPr id="26631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2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87475" y="776858"/>
              <a:ext cx="7378700" cy="1238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3" name="矩形 14"/>
            <p:cNvSpPr>
              <a:spLocks noChangeArrowheads="1"/>
            </p:cNvSpPr>
            <p:nvPr/>
          </p:nvSpPr>
          <p:spPr bwMode="auto">
            <a:xfrm>
              <a:off x="2324894" y="1023161"/>
              <a:ext cx="6120680" cy="609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朗读课文，体会作者独特的语言魅力。</a:t>
              </a:r>
            </a:p>
          </p:txBody>
        </p:sp>
      </p:grpSp>
      <p:grpSp>
        <p:nvGrpSpPr>
          <p:cNvPr id="26627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66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99"/>
          <p:cNvSpPr txBox="1">
            <a:spLocks noChangeArrowheads="1"/>
          </p:cNvSpPr>
          <p:nvPr/>
        </p:nvSpPr>
        <p:spPr bwMode="auto">
          <a:xfrm>
            <a:off x="468313" y="790575"/>
            <a:ext cx="82073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当汽车在望不到边际的高原上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入你的视野的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是黄绿错综的一条大毯子。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313" y="3570288"/>
            <a:ext cx="8207375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运用比喻的修辞手法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把高原比作黄绿错综的一条大毯子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生动地勾画出西北高原特有的景色。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1971675"/>
            <a:ext cx="8207375" cy="13827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相照应，写出了迎面而来的情景，形象而准确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。准确表现了奔驰的汽车速度之快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也反映了高原的辽阔平坦、一望无际。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3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6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99"/>
          <p:cNvSpPr txBox="1">
            <a:spLocks noChangeArrowheads="1"/>
          </p:cNvSpPr>
          <p:nvPr/>
        </p:nvSpPr>
        <p:spPr bwMode="auto">
          <a:xfrm>
            <a:off x="414338" y="728663"/>
            <a:ext cx="8475662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在北方风雪的压迫下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保持着倔强挺立的一种树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哪怕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只有碗那样粗细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努力向上发展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高到丈许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两丈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参天耸立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不折不挠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对抗着西北风。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8800" y="2701925"/>
            <a:ext cx="7685088" cy="18145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“虽……却……”和“哪怕……却……”两个句式将恶劣的环境与白杨树顽强的生命力作对照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突出了白杨树坚强不屈的精神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为下文由树及人、点明象征意义做了很好的铺垫。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6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86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539750" y="842963"/>
            <a:ext cx="80645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白杨树，西北极普通的一种树，然而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决不是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平凡的树！ 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528638" y="2305050"/>
            <a:ext cx="8075612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由远指到近指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由“实在是”到“决不是”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白杨树的外形和神韵愈加清晰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作者的感情也愈加强烈。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0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7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99"/>
          <p:cNvSpPr txBox="1">
            <a:spLocks noChangeArrowheads="1"/>
          </p:cNvSpPr>
          <p:nvPr/>
        </p:nvSpPr>
        <p:spPr bwMode="auto">
          <a:xfrm>
            <a:off x="350838" y="603250"/>
            <a:ext cx="8442325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它没有婆娑的姿态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没有屈曲盘旋的虬枝。也许你要说它不美。如果美是专指“婆娑”或“旁逸斜出”之类而言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白杨树算不得树中的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好女子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。但是它伟岸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正直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朴质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严肃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也不缺乏温和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更不用提它的坚强不屈与挺拔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它是树中的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伟丈夫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50838" y="2955925"/>
            <a:ext cx="7893050" cy="18145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运用拟人和对比的修辞手法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进一步赞扬白杨树的内在气质。以“好女子”和“伟丈夫”作对比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突出白杨树的独特风格和个性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很自然地由赞美树过渡到赞美人。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4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7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23863" y="3273425"/>
            <a:ext cx="7820025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写高原其实是在暗写陕甘宁边区抗日根据地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为后文揭示白杨树的象征意义做铺垫。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1"/>
          <p:cNvSpPr txBox="1">
            <a:spLocks noChangeArrowheads="1"/>
          </p:cNvSpPr>
          <p:nvPr/>
        </p:nvSpPr>
        <p:spPr bwMode="auto">
          <a:xfrm>
            <a:off x="341313" y="627063"/>
            <a:ext cx="84613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文章开篇入题，紧接着却用一大段文字描写高原景象。作者描写了怎样的高原景象？这样安排有什么好处？</a:t>
            </a:r>
          </a:p>
        </p:txBody>
      </p:sp>
      <p:grpSp>
        <p:nvGrpSpPr>
          <p:cNvPr id="31748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17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23863" y="2306638"/>
            <a:ext cx="8262937" cy="739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交代白杨树的生长环境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衬托其傲然挺立的形象。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99"/>
          <p:cNvSpPr txBox="1">
            <a:spLocks noChangeArrowheads="1"/>
          </p:cNvSpPr>
          <p:nvPr/>
        </p:nvSpPr>
        <p:spPr bwMode="auto">
          <a:xfrm>
            <a:off x="900113" y="668338"/>
            <a:ext cx="73453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宋体" panose="02010600030101010101" pitchFamily="2" charset="-122"/>
              </a:rPr>
              <a:t>文章最后一段提到楠木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latin typeface="宋体" panose="02010600030101010101" pitchFamily="2" charset="-122"/>
              </a:rPr>
              <a:t>作者的用意是什么</a:t>
            </a:r>
            <a:r>
              <a:rPr lang="zh-CN" altLang="en-US" sz="2800" b="1"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313" y="1408113"/>
            <a:ext cx="8207375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当时，正是抗日战争的相持阶段。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作者写楠木是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以树比树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以人比人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以达到艺术效果的一致、完整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。楠木是贵族化的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赞美楠木的人是看不起民众、贱视民众、顽固倒退的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而白杨树是常见、极易生长的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赞美白杨就是在赞美广大北方农民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以及民族解放斗争中所不可缺的朴质、坚强、力求上进的精神。</a:t>
            </a:r>
          </a:p>
        </p:txBody>
      </p:sp>
      <p:grpSp>
        <p:nvGrpSpPr>
          <p:cNvPr id="32772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7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58775" y="1069975"/>
            <a:ext cx="8426450" cy="3373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找出文中富有感情的语句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体味其中蕴含的情感。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理清文章的抒情线索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学习象征的艺术手法以及排比和反问的修辞手法。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理解白杨树的象征意义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，感受对白杨树以及像白杨树一样的抗战军民的赞美之情。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7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6152" name="图片 9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3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6148" name="组合 11"/>
          <p:cNvGrpSpPr/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61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5"/>
          <p:cNvSpPr txBox="1">
            <a:spLocks noChangeArrowheads="1"/>
          </p:cNvSpPr>
          <p:nvPr/>
        </p:nvSpPr>
        <p:spPr bwMode="auto">
          <a:xfrm>
            <a:off x="360363" y="1263650"/>
            <a:ext cx="8423275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本文采用象征手法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通过描写白杨树的生长环境和外部形态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赞扬了白杨树力争上游的精神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赞美了在中国共产党领导下的广大军民朴质、坚强、团结向上的精神和意志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抒发了作者对白杨树的崇敬和赞美之情。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5" name="组合 1"/>
          <p:cNvGrpSpPr/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380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33796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37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2"/>
          <p:cNvGrpSpPr/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482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</a:p>
          </p:txBody>
        </p:sp>
      </p:grpSp>
      <p:grpSp>
        <p:nvGrpSpPr>
          <p:cNvPr id="34819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48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4820" name="矩形 1"/>
          <p:cNvSpPr>
            <a:spLocks noChangeArrowheads="1"/>
          </p:cNvSpPr>
          <p:nvPr/>
        </p:nvSpPr>
        <p:spPr bwMode="auto">
          <a:xfrm>
            <a:off x="441325" y="1347788"/>
            <a:ext cx="8261350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作者寄托在白杨树上的精神是我们民族精神的象征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对我们战胜强敌、发展复兴有不可磨灭的作用。让我们做白杨树那样的人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在生活的舞台上演绎自己的精彩吧。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60363" y="1343025"/>
            <a:ext cx="8424862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文章在引出白杨树之前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勾勒了黄土高原的广阔平坦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在这个旷远的背景中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作者突然看见了前面的白杨树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这是由远及近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层层深入地点明白杨树象征北方的农民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象征守卫家乡的哨兵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象征“用血写出新中国历史的那种精神和意志”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这是由物及人。文章尽情赞美了白杨树及其象征的人和精神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这就是作者别具匠心的构思艺术。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468313" y="608013"/>
            <a:ext cx="4248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由远及近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由物及人。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44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58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"/>
          <p:cNvSpPr>
            <a:spLocks noChangeArrowheads="1"/>
          </p:cNvSpPr>
          <p:nvPr/>
        </p:nvSpPr>
        <p:spPr bwMode="auto">
          <a:xfrm>
            <a:off x="468313" y="681038"/>
            <a:ext cx="43100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首尾呼应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层次分明。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539750" y="1419225"/>
            <a:ext cx="8064500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03555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文章开头用“我赞美白杨树”直抒赞颂之情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结尾用“我要高声赞美白杨树”作结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首尾呼应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赞美白杨树的感情线索一脉相承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贯串始终。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68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68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文本框 1"/>
          <p:cNvSpPr txBox="1">
            <a:spLocks noChangeArrowheads="1"/>
          </p:cNvSpPr>
          <p:nvPr/>
        </p:nvSpPr>
        <p:spPr bwMode="auto">
          <a:xfrm>
            <a:off x="468313" y="1563688"/>
            <a:ext cx="522287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971550" y="981075"/>
            <a:ext cx="296863" cy="2933700"/>
          </a:xfrm>
          <a:prstGeom prst="leftBrace">
            <a:avLst>
              <a:gd name="adj1" fmla="val 8718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4038" name="文本框 3"/>
          <p:cNvSpPr txBox="1">
            <a:spLocks noChangeArrowheads="1"/>
          </p:cNvSpPr>
          <p:nvPr/>
        </p:nvSpPr>
        <p:spPr bwMode="auto">
          <a:xfrm>
            <a:off x="1347788" y="846138"/>
            <a:ext cx="18954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生长环境</a:t>
            </a:r>
          </a:p>
        </p:txBody>
      </p:sp>
      <p:sp>
        <p:nvSpPr>
          <p:cNvPr id="44039" name="文本框 4"/>
          <p:cNvSpPr txBox="1">
            <a:spLocks noChangeArrowheads="1"/>
          </p:cNvSpPr>
          <p:nvPr/>
        </p:nvSpPr>
        <p:spPr bwMode="auto">
          <a:xfrm>
            <a:off x="1347788" y="2187575"/>
            <a:ext cx="1895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外在形态</a:t>
            </a:r>
          </a:p>
        </p:txBody>
      </p:sp>
      <p:sp>
        <p:nvSpPr>
          <p:cNvPr id="44040" name="文本框 5"/>
          <p:cNvSpPr txBox="1">
            <a:spLocks noChangeArrowheads="1"/>
          </p:cNvSpPr>
          <p:nvPr/>
        </p:nvSpPr>
        <p:spPr bwMode="auto">
          <a:xfrm>
            <a:off x="1347788" y="3544888"/>
            <a:ext cx="18954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内在气质</a:t>
            </a:r>
          </a:p>
        </p:txBody>
      </p:sp>
      <p:sp>
        <p:nvSpPr>
          <p:cNvPr id="44041" name="文本框 6"/>
          <p:cNvSpPr txBox="1">
            <a:spLocks noChangeArrowheads="1"/>
          </p:cNvSpPr>
          <p:nvPr/>
        </p:nvSpPr>
        <p:spPr bwMode="auto">
          <a:xfrm>
            <a:off x="2998788" y="2187575"/>
            <a:ext cx="14224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不平凡</a:t>
            </a:r>
          </a:p>
        </p:txBody>
      </p:sp>
      <p:sp>
        <p:nvSpPr>
          <p:cNvPr id="44042" name="文本框 7"/>
          <p:cNvSpPr txBox="1">
            <a:spLocks noChangeArrowheads="1"/>
          </p:cNvSpPr>
          <p:nvPr/>
        </p:nvSpPr>
        <p:spPr bwMode="auto">
          <a:xfrm>
            <a:off x="5195888" y="2187575"/>
            <a:ext cx="18970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抗日军民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4173538" y="2438400"/>
            <a:ext cx="1022350" cy="20638"/>
          </a:xfrm>
          <a:prstGeom prst="straightConnector1">
            <a:avLst/>
          </a:prstGeom>
          <a:ln>
            <a:solidFill>
              <a:schemeClr val="tx1"/>
            </a:solidFill>
            <a:tailEnd type="arrow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4044" name="文本框 9"/>
          <p:cNvSpPr txBox="1">
            <a:spLocks noChangeArrowheads="1"/>
          </p:cNvSpPr>
          <p:nvPr/>
        </p:nvSpPr>
        <p:spPr bwMode="auto">
          <a:xfrm>
            <a:off x="4294188" y="1900238"/>
            <a:ext cx="615950" cy="1217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  征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997700" y="1484313"/>
            <a:ext cx="1822450" cy="358775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不屈不挠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997700" y="2092325"/>
            <a:ext cx="1822450" cy="360363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力求上进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997700" y="2701925"/>
            <a:ext cx="1822450" cy="360363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团结向上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997700" y="3311525"/>
            <a:ext cx="1822450" cy="360363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质朴坚强</a:t>
            </a:r>
          </a:p>
        </p:txBody>
      </p:sp>
      <p:grpSp>
        <p:nvGrpSpPr>
          <p:cNvPr id="37903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379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4" name="左大括号 23"/>
          <p:cNvSpPr/>
          <p:nvPr/>
        </p:nvSpPr>
        <p:spPr>
          <a:xfrm rot="10800000">
            <a:off x="6888163" y="1133475"/>
            <a:ext cx="296862" cy="2933700"/>
          </a:xfrm>
          <a:prstGeom prst="leftBrace">
            <a:avLst>
              <a:gd name="adj1" fmla="val 8718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5"/>
          <p:cNvSpPr>
            <a:spLocks noChangeArrowheads="1"/>
          </p:cNvSpPr>
          <p:nvPr/>
        </p:nvSpPr>
        <p:spPr bwMode="auto">
          <a:xfrm>
            <a:off x="395288" y="698500"/>
            <a:ext cx="80660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下列</a:t>
            </a:r>
            <a:r>
              <a:rPr lang="zh-CN" altLang="en-US" sz="2800" b="1" dirty="0">
                <a:latin typeface="宋体" panose="02010600030101010101" pitchFamily="2" charset="-122"/>
              </a:rPr>
              <a:t>画线</a:t>
            </a:r>
            <a:r>
              <a:rPr lang="zh-CN" altLang="zh-CN" sz="2800" b="1" dirty="0">
                <a:latin typeface="宋体" panose="02010600030101010101" pitchFamily="2" charset="-122"/>
              </a:rPr>
              <a:t>字的注音完全正确的一项是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38915" name="矩形 15"/>
          <p:cNvSpPr>
            <a:spLocks noChangeArrowheads="1"/>
          </p:cNvSpPr>
          <p:nvPr/>
        </p:nvSpPr>
        <p:spPr bwMode="auto">
          <a:xfrm>
            <a:off x="395288" y="1419225"/>
            <a:ext cx="8208962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zhē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cān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chēn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cān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纵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héng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héng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蛮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hèng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倔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jiàng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qiánɡ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qiánɡ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092950" y="698500"/>
            <a:ext cx="431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917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89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4"/>
          <p:cNvSpPr>
            <a:spLocks noChangeArrowheads="1"/>
          </p:cNvSpPr>
          <p:nvPr/>
        </p:nvSpPr>
        <p:spPr bwMode="auto">
          <a:xfrm>
            <a:off x="528638" y="673100"/>
            <a:ext cx="51958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D0D0D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800" b="1">
                <a:latin typeface="宋体" panose="02010600030101010101" pitchFamily="2" charset="-122"/>
              </a:rPr>
              <a:t>根据意思写出相应的词语。</a:t>
            </a:r>
          </a:p>
        </p:txBody>
      </p:sp>
      <p:sp>
        <p:nvSpPr>
          <p:cNvPr id="39939" name="矩形 9"/>
          <p:cNvSpPr>
            <a:spLocks noChangeArrowheads="1"/>
          </p:cNvSpPr>
          <p:nvPr/>
        </p:nvSpPr>
        <p:spPr bwMode="auto">
          <a:xfrm>
            <a:off x="468313" y="1276350"/>
            <a:ext cx="8135937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宽广平坦得像磨刀石。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指文学素养深的人出于灵感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即可偶然间得到妙语佳句。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暗暗地生长。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纵横驰骋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冲杀突击。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37188" y="1400175"/>
            <a:ext cx="16557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坦荡如砥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987675" y="2676525"/>
            <a:ext cx="16557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妙手偶得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13188" y="3273425"/>
            <a:ext cx="16573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潜滋暗长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291138" y="3919538"/>
            <a:ext cx="1657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纵横决荡</a:t>
            </a:r>
          </a:p>
        </p:txBody>
      </p:sp>
      <p:grpSp>
        <p:nvGrpSpPr>
          <p:cNvPr id="39944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99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323850" y="512763"/>
            <a:ext cx="85693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zh-CN" sz="2800" b="1">
                <a:latin typeface="宋体" panose="02010600030101010101" pitchFamily="2" charset="-122"/>
              </a:rPr>
              <a:t>下列句子中标点符号的使用正确的一项是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748588" y="531813"/>
            <a:ext cx="423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0964" name="矩形 12"/>
          <p:cNvSpPr>
            <a:spLocks noChangeArrowheads="1"/>
          </p:cNvSpPr>
          <p:nvPr/>
        </p:nvSpPr>
        <p:spPr bwMode="auto">
          <a:xfrm>
            <a:off x="323850" y="1131888"/>
            <a:ext cx="8496300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近半年来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梅葆玖、陈忠实、杨绛……等大师的离去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无不使我们每个人心中充满了悲痛之情。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“都到齐了吗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同学们。”老师说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“到齐了我们就可以出发了。”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“莫等闲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白了少年头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空悲切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”岳飞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的这句诗词激励着我们青少年学生珍惜时光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努力学习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发奋有为。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十三、四岁的胡适沿着崎岖艰险的小路走进上海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飘到美国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回到北京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他博览群书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学贯中西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成为国人敬仰的国学大师。</a:t>
            </a:r>
          </a:p>
        </p:txBody>
      </p:sp>
      <p:grpSp>
        <p:nvGrpSpPr>
          <p:cNvPr id="40965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09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250825" y="1419225"/>
            <a:ext cx="864235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一脸雀斑的小内德说道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我有主意了。我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们很久没去爬悬崖了。”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我慢慢地挪动了一下。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我犹豫不决。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矩形 6"/>
          <p:cNvSpPr>
            <a:spLocks noChangeArrowheads="1"/>
          </p:cNvSpPr>
          <p:nvPr/>
        </p:nvSpPr>
        <p:spPr bwMode="auto">
          <a:xfrm>
            <a:off x="468313" y="700088"/>
            <a:ext cx="56149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zh-CN" sz="2800" b="1">
                <a:latin typeface="宋体" panose="02010600030101010101" pitchFamily="2" charset="-122"/>
              </a:rPr>
              <a:t>指出下列各句运用的描写方法。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80000" y="2681288"/>
            <a:ext cx="2159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37188" y="1831975"/>
            <a:ext cx="2159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54450" y="3544888"/>
            <a:ext cx="17256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</a:t>
            </a:r>
          </a:p>
        </p:txBody>
      </p:sp>
      <p:grpSp>
        <p:nvGrpSpPr>
          <p:cNvPr id="41991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19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468313" y="1220788"/>
            <a:ext cx="8424862" cy="322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我的心在瘦弱的胸腔中怦怦地跳动。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那高高的摩天大楼像是钻天的白杨树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直刺苍穹。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我渴望像他们一样勇敢和活跃。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面对着这幽林秀水、佳木野芳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我仿佛有一种喝了香醇的感觉。</a:t>
            </a:r>
          </a:p>
        </p:txBody>
      </p:sp>
      <p:sp>
        <p:nvSpPr>
          <p:cNvPr id="43011" name="矩形 2"/>
          <p:cNvSpPr>
            <a:spLocks noChangeArrowheads="1"/>
          </p:cNvSpPr>
          <p:nvPr/>
        </p:nvSpPr>
        <p:spPr bwMode="auto">
          <a:xfrm>
            <a:off x="468313" y="717550"/>
            <a:ext cx="83518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zh-CN" sz="2800" b="1" dirty="0">
                <a:latin typeface="宋体" panose="02010600030101010101" pitchFamily="2" charset="-122"/>
              </a:rPr>
              <a:t>下列各句运用了比喻的修辞手法的句子是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06995" y="717233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  <p:grpSp>
        <p:nvGrpSpPr>
          <p:cNvPr id="43013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30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ChangeArrowheads="1"/>
          </p:cNvSpPr>
          <p:nvPr/>
        </p:nvSpPr>
        <p:spPr bwMode="auto">
          <a:xfrm>
            <a:off x="323850" y="1089025"/>
            <a:ext cx="5832475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1896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1981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作家、社会活动家。茅盾是他的笔名。原名沈德鸿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字雁冰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浙江桐乡人。代表作有小说《蚀》三部曲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包括《幻灭》《动摇》《追求》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、《子夜》《林家铺子》《春蚕》等。有《茅盾全集》行世。</a:t>
            </a:r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1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172" name="组合 1"/>
          <p:cNvGrpSpPr/>
          <p:nvPr/>
        </p:nvGrpSpPr>
        <p:grpSpPr bwMode="auto">
          <a:xfrm>
            <a:off x="3708400" y="420688"/>
            <a:ext cx="1743075" cy="566737"/>
            <a:chOff x="3406775" y="598488"/>
            <a:chExt cx="1743075" cy="566737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17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</a:p>
          </p:txBody>
        </p:sp>
      </p:grpSp>
      <p:pic>
        <p:nvPicPr>
          <p:cNvPr id="22" name="图2新.jpg" descr="id:2147505872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1277938"/>
            <a:ext cx="1944687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1"/>
          <p:cNvGrpSpPr/>
          <p:nvPr/>
        </p:nvGrpSpPr>
        <p:grpSpPr bwMode="auto">
          <a:xfrm>
            <a:off x="3700463" y="403225"/>
            <a:ext cx="1743075" cy="642938"/>
            <a:chOff x="3333750" y="555625"/>
            <a:chExt cx="1743075" cy="643766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62" y="673251"/>
              <a:ext cx="442913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50" y="679609"/>
              <a:ext cx="442912" cy="42123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50" y="679609"/>
              <a:ext cx="441325" cy="4212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368675" y="687558"/>
              <a:ext cx="441325" cy="42122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4045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拓展阅读</a:t>
              </a:r>
            </a:p>
          </p:txBody>
        </p:sp>
      </p:grpSp>
      <p:sp>
        <p:nvSpPr>
          <p:cNvPr id="44035" name="矩形 1"/>
          <p:cNvSpPr>
            <a:spLocks noChangeArrowheads="1"/>
          </p:cNvSpPr>
          <p:nvPr/>
        </p:nvSpPr>
        <p:spPr bwMode="auto">
          <a:xfrm>
            <a:off x="323850" y="1011238"/>
            <a:ext cx="8496300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野菊花之恋</a:t>
            </a:r>
          </a:p>
          <a:p>
            <a:pPr algn="ctr"/>
            <a:r>
              <a:rPr lang="zh-CN" altLang="en-US" sz="2000" b="1" dirty="0">
                <a:latin typeface="宋体" panose="02010600030101010101" pitchFamily="2" charset="-122"/>
              </a:rPr>
              <a:t>刘文方</a:t>
            </a: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风古道，碎了满地的记忆。沧桑的老树搀扶着颤巍巍的枯藤，伴着几声乌鸦的哀鸣。枝叶褪尽了青春的容颜，和着秋风的舞曲摇荡。清幽的小草用心蘸满金黄的汁水，把端庄的俊秀的正楷瞬间换成了龙飞凤舞的狂草。灰黄的夕阳，寂寥的心情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秋天是荒凉寂寞无聊至极的。</a:t>
            </a: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在这天地为之变色的季节里，那漫山遍野的野菊花平添了几分生动，点缀着肃杀的秋。遍地暖暖的金黄，不由得让人心头为之感动。</a:t>
            </a:r>
          </a:p>
        </p:txBody>
      </p:sp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5508625" y="627063"/>
            <a:ext cx="280828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（中考真题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44037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40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265113" y="665163"/>
            <a:ext cx="8613775" cy="409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是贫贱但不卑贱的花。它绝不择地而生，枯草丛中，田间地头，高山土坡，悬崖峭壁，无论贫瘠，还是肥沃。它无处不在，质朴而又自然。秋风吹过，此起彼伏的浓郁而又微苦的香甜味经久不绝。给它一点阳光，它就灿烂，给它一点阳光，它就洒下满地的金黄。它没有“昨夜西风过园林，吹落黄花遍地金”的闲适，有的是“宁可枝头抱香死，何曾吹落北风中”的倔强和孤傲。越是悬崖峭壁之上，它越是努力开放，鲜艳而丰满。它从不后悔把自己逼上绝地，它完成了绝处逢生自我的超越，闪亮发光，香溢四射。</a:t>
            </a:r>
          </a:p>
        </p:txBody>
      </p:sp>
      <p:grpSp>
        <p:nvGrpSpPr>
          <p:cNvPr id="45059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50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4"/>
          <p:cNvSpPr>
            <a:spLocks noChangeArrowheads="1"/>
          </p:cNvSpPr>
          <p:nvPr/>
        </p:nvSpPr>
        <p:spPr bwMode="auto">
          <a:xfrm>
            <a:off x="322263" y="584200"/>
            <a:ext cx="8570912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蓄势而动，厚积薄发。初春，它悄悄地发芽，从不与百花争艳，从不在春风醉人的季节里过早地展露花枝招展的外衣。外表看来它就是草芥中的草芥，只有走近它，细细地品味，才知道它散发着与草芥不同的气息。它只是默默无闻地、努力地生长着，长好了茎叶，长好了身体，等待着秋风起，昂首怒放，花香四溢。</a:t>
            </a:r>
          </a:p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是王者之花。千年以前，夕阳西下的深秋，西风凛冽的古道旁，那个落第秀才黄巢，策马古道内心彷徨之际，忽然阵阵野菊花的幽香扑鼻而来，猛然间激发了他的豪情壮志：“待到秋来九月八，我花开后百花杀。冲天香阵透</a:t>
            </a:r>
          </a:p>
        </p:txBody>
      </p:sp>
      <p:grpSp>
        <p:nvGrpSpPr>
          <p:cNvPr id="46083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60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"/>
          <p:cNvSpPr>
            <a:spLocks noChangeArrowheads="1"/>
          </p:cNvSpPr>
          <p:nvPr/>
        </p:nvSpPr>
        <p:spPr bwMode="auto">
          <a:xfrm>
            <a:off x="420688" y="700088"/>
            <a:ext cx="8543925" cy="3998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长安，满城尽带黄金甲！”几年后揭竿而起，把偌大的唐王朝搅得天翻地覆。</a:t>
            </a: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是雅致之花和悲情之花。那个大才女易安居士深有感触。靖康之变后，国破，家亡，夫死。其词风由清新可人，浅斟低唱，而转为沉郁凄婉，这时看见那些菊花，才发觉花儿也已憔悴不堪，落红满地，再无当年那种“东篱把酒黄昏后，有暗香盈袖”的雅致了。独对着孤雁残菊，更感凄凉，连时间也觉得开始变慢起来。“满地黄花堆积。憔悴损，如今有谁堪摘？守着窗儿，独自怎生得黑？”</a:t>
            </a:r>
          </a:p>
        </p:txBody>
      </p:sp>
      <p:grpSp>
        <p:nvGrpSpPr>
          <p:cNvPr id="47107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"/>
          <p:cNvSpPr>
            <a:spLocks noChangeArrowheads="1"/>
          </p:cNvSpPr>
          <p:nvPr/>
        </p:nvSpPr>
        <p:spPr bwMode="auto">
          <a:xfrm>
            <a:off x="539750" y="587375"/>
            <a:ext cx="8208963" cy="414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它是越老越有用的花。即使是花儿开败了，它也是自始至终透着清凉的、浓郁的花香。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本草纲目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中对野菊花的药效有详细的记载：性甘、味寒，具有散风热、平肝明目之功效。野菊花还可广泛用于治疗疔疮痈肿、咽喉肿痛、风火赤眼、头痛眩晕等病症，同时又有很好的降压作用，可用于高血压病的辅助治疗。因此人们还经常把菊花采撷晾晒后，精选装入枕头，嗅着花香入梦，又在花香之中醒来，神清气爽，美不胜收。它还可以盛开在沸腾的茶水中：</a:t>
            </a:r>
          </a:p>
        </p:txBody>
      </p:sp>
      <p:grpSp>
        <p:nvGrpSpPr>
          <p:cNvPr id="48131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4"/>
          <p:cNvSpPr>
            <a:spLocks noChangeArrowheads="1"/>
          </p:cNvSpPr>
          <p:nvPr/>
        </p:nvSpPr>
        <p:spPr bwMode="auto">
          <a:xfrm>
            <a:off x="450850" y="619125"/>
            <a:ext cx="8369300" cy="409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一股暖流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冲进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干涸的心扉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沸水中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尽力舒展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僵枯的四肢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再一次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尽力绽放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赏心悦目的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立冬之后，风霜雪雨使野菊花鲜艳的色彩逐渐黯淡下来。它义无反顾地融入大地的虚怀，等待中的一场野火，把腐朽的旧皮囊在“噼啪”中化为灰烬。涅槃的根在坚硬的石缝或者如石的冻土中潜滋暗长，有些许已经迫不及待地破土而出，那毛茸茸的小耳朵，仿佛等待倾听春雷隆隆的声音，等待下一个春的来临，等待下一个秋的金黄。</a:t>
            </a:r>
          </a:p>
          <a:p>
            <a:pPr algn="r"/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（选自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新民晚报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》2018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日，略有改动）</a:t>
            </a:r>
          </a:p>
        </p:txBody>
      </p:sp>
      <p:grpSp>
        <p:nvGrpSpPr>
          <p:cNvPr id="49155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91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288" y="484188"/>
            <a:ext cx="835342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</a:rPr>
              <a:t>1.</a:t>
            </a:r>
            <a:r>
              <a:rPr lang="zh-CN" altLang="en-US" sz="2400" b="1" kern="100" dirty="0">
                <a:latin typeface="宋体" panose="02010600030101010101" pitchFamily="2" charset="-122"/>
              </a:rPr>
              <a:t>请填写出“遍地暖暖的金黄，不由得让人心头为之感动”中 “为之感动”的原因。</a:t>
            </a:r>
            <a:endParaRPr lang="zh-CN" altLang="en-US" sz="2400" b="1" kern="100" dirty="0">
              <a:latin typeface="Times New Roman" panose="02020603050405020304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贫贱但不卑贱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	    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	  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u="sng" kern="1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   		   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越老越有用。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</a:rPr>
              <a:t>2.</a:t>
            </a:r>
            <a:r>
              <a:rPr lang="zh-CN" altLang="en-US" sz="2400" b="1" kern="100" dirty="0">
                <a:latin typeface="宋体" panose="02010600030101010101" pitchFamily="2" charset="-122"/>
              </a:rPr>
              <a:t>品析语言。</a:t>
            </a:r>
            <a:endParaRPr lang="zh-CN" altLang="en-US" sz="2400" b="1" kern="100" dirty="0">
              <a:latin typeface="Times New Roman" panose="02020603050405020304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⑴它从不后悔把自己</a:t>
            </a:r>
            <a:r>
              <a:rPr lang="zh-CN" altLang="en-US" sz="2400" b="1" u="sng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上绝地，它完成了绝处逢生自我的超越，闪亮发光，香溢四射。（品析划线词）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⑵一股暖流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冲进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干涸的心扉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沸水中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尽力舒展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僵枯的四肢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再一次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尽力绽放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赏心悦目的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美丽。（赏析句子的修辞效果）</a:t>
            </a: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</a:rPr>
              <a:t>3.</a:t>
            </a:r>
            <a:r>
              <a:rPr lang="zh-CN" altLang="en-US" sz="2400" b="1" kern="100" dirty="0">
                <a:latin typeface="宋体" panose="02010600030101010101" pitchFamily="2" charset="-122"/>
              </a:rPr>
              <a:t>请写出你对最后一段中画线句子的理解。</a:t>
            </a:r>
            <a:endParaRPr lang="en-US" altLang="zh-CN" sz="2400" b="1" kern="100" dirty="0">
              <a:latin typeface="宋体" panose="02010600030101010101" pitchFamily="2" charset="-122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</a:rPr>
              <a:t>4.</a:t>
            </a:r>
            <a:r>
              <a:rPr lang="zh-CN" altLang="en-US" sz="2400" b="1" kern="100" dirty="0">
                <a:latin typeface="宋体" panose="02010600030101010101" pitchFamily="2" charset="-122"/>
              </a:rPr>
              <a:t>请你对文章第一段进行简要分析和评价。</a:t>
            </a:r>
            <a:endParaRPr lang="zh-CN" altLang="en-US" sz="2400" b="1" kern="100" dirty="0">
              <a:latin typeface="Times New Roman" panose="02020603050405020304"/>
            </a:endParaRPr>
          </a:p>
        </p:txBody>
      </p:sp>
      <p:grpSp>
        <p:nvGrpSpPr>
          <p:cNvPr id="50179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2913" y="579438"/>
            <a:ext cx="8258175" cy="4229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蓄势而动，厚积薄发（默默无闻、努力生长）王者 雅致和悲情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逼”是威助、强迫的意思，用在这里写出了野菊花勇于面对绝境，突出了野菊花的倔强和孤傲，表达了“我”内心对野菊花的喜爱和赞美之情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⑵此句使用了拟人的修辞手法，写出了野菊花在沸水中绽放出的美丽姿态，以及带给“我”的愉悦、舒畅之感。</a:t>
            </a:r>
          </a:p>
        </p:txBody>
      </p:sp>
      <p:grpSp>
        <p:nvGrpSpPr>
          <p:cNvPr id="51203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400" y="665163"/>
            <a:ext cx="8331200" cy="39322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通过写野菊花在冬日里的涅槃和等待，深化了文章主题，让人感受到了生命的顽强与生生不息，给人以无限的期待和希望。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通过描写老树、乌鸦、枝叶、秋风等特定秋景，写出了秋天荒凉寂寞无聊至极的特点，与下文写野菊花带来的生动和暖意形成对比，为下文到花做好了铺垫，运用比喻拟人的手法，语言生动形象，富有表现力；情景交融，寓情于景，景物描写极具渲染力和感染力。</a:t>
            </a:r>
          </a:p>
        </p:txBody>
      </p:sp>
      <p:grpSp>
        <p:nvGrpSpPr>
          <p:cNvPr id="52227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"/>
          <p:cNvSpPr txBox="1">
            <a:spLocks noChangeArrowheads="1"/>
          </p:cNvSpPr>
          <p:nvPr/>
        </p:nvSpPr>
        <p:spPr bwMode="auto">
          <a:xfrm>
            <a:off x="539750" y="538163"/>
            <a:ext cx="8280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梅兰竹菊“四君子”，千百年来以其清雅淡泊的品质，一直为世人所钟爱，成为一种人格品性的文化象征。请选择“一位君子”，使用象征手法写一篇作文。</a:t>
            </a:r>
          </a:p>
        </p:txBody>
      </p:sp>
      <p:pic>
        <p:nvPicPr>
          <p:cNvPr id="53251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820863"/>
            <a:ext cx="487680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252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32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/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20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写作背景</a:t>
              </a:r>
            </a:p>
          </p:txBody>
        </p:sp>
      </p:grpSp>
      <p:grpSp>
        <p:nvGrpSpPr>
          <p:cNvPr id="8195" name="组合 8"/>
          <p:cNvGrpSpPr/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503238" y="1131888"/>
            <a:ext cx="8137525" cy="3452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文章写于</a:t>
            </a:r>
            <a:r>
              <a:rPr lang="en-US" altLang="zh-CN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28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。作者茅盾在新疆工作一个时期之后，到延安讲学。当时，正是抗日战争的相持阶段，他亲眼目睹了北方军民在共产党的领导下同心同德、团结抗战的情形，从解放区的人民身上看到了民族解放的前途和希望，深受鼓舞，写下了这篇热情洋溢的散文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68313" y="1598613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/>
          </a:p>
        </p:txBody>
      </p:sp>
      <p:sp>
        <p:nvSpPr>
          <p:cNvPr id="9219" name="矩形 51"/>
          <p:cNvSpPr>
            <a:spLocks noChangeArrowheads="1"/>
          </p:cNvSpPr>
          <p:nvPr/>
        </p:nvSpPr>
        <p:spPr bwMode="auto">
          <a:xfrm>
            <a:off x="966788" y="1598613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垦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966788" y="1238250"/>
            <a:ext cx="762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kěn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006600" y="1598613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endParaRPr lang="zh-CN" altLang="en-US"/>
          </a:p>
        </p:txBody>
      </p:sp>
      <p:sp>
        <p:nvSpPr>
          <p:cNvPr id="9222" name="矩形 59"/>
          <p:cNvSpPr>
            <a:spLocks noChangeArrowheads="1"/>
          </p:cNvSpPr>
          <p:nvPr/>
        </p:nvSpPr>
        <p:spPr bwMode="auto">
          <a:xfrm>
            <a:off x="2516188" y="1598613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宰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2438400" y="1238250"/>
            <a:ext cx="685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zǎi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24" name="矩形 62"/>
          <p:cNvSpPr>
            <a:spLocks noChangeArrowheads="1"/>
          </p:cNvSpPr>
          <p:nvPr/>
        </p:nvSpPr>
        <p:spPr bwMode="auto">
          <a:xfrm>
            <a:off x="3654425" y="15986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4230688" y="15986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endParaRPr lang="zh-CN" altLang="en-US"/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3654425" y="1238250"/>
            <a:ext cx="7826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zhū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238750" y="15986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endParaRPr lang="zh-CN" altLang="en-US"/>
          </a:p>
        </p:txBody>
      </p:sp>
      <p:sp>
        <p:nvSpPr>
          <p:cNvPr id="9228" name="矩形 67"/>
          <p:cNvSpPr>
            <a:spLocks noChangeArrowheads="1"/>
          </p:cNvSpPr>
          <p:nvPr/>
        </p:nvSpPr>
        <p:spPr bwMode="auto">
          <a:xfrm>
            <a:off x="5815013" y="1598613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怠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5776913" y="1238250"/>
            <a:ext cx="6905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dài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452438" y="2736850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/>
          </a:p>
        </p:txBody>
      </p:sp>
      <p:sp>
        <p:nvSpPr>
          <p:cNvPr id="9231" name="矩形 74"/>
          <p:cNvSpPr>
            <a:spLocks noChangeArrowheads="1"/>
          </p:cNvSpPr>
          <p:nvPr/>
        </p:nvSpPr>
        <p:spPr bwMode="auto">
          <a:xfrm>
            <a:off x="954088" y="2736850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娑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954088" y="2447925"/>
            <a:ext cx="749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suō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33" name="矩形 77"/>
          <p:cNvSpPr>
            <a:spLocks noChangeArrowheads="1"/>
          </p:cNvSpPr>
          <p:nvPr/>
        </p:nvSpPr>
        <p:spPr bwMode="auto">
          <a:xfrm>
            <a:off x="5319713" y="2736850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虬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5967413" y="2736850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/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5297488" y="2355850"/>
            <a:ext cx="6810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qiú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36" name="矩形 83"/>
          <p:cNvSpPr>
            <a:spLocks noChangeArrowheads="1"/>
          </p:cNvSpPr>
          <p:nvPr/>
        </p:nvSpPr>
        <p:spPr bwMode="auto">
          <a:xfrm>
            <a:off x="6897688" y="2736850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7473950" y="2736850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/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6792913" y="2362200"/>
            <a:ext cx="8080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cān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39" name="矩形 90"/>
          <p:cNvSpPr>
            <a:spLocks noChangeArrowheads="1"/>
          </p:cNvSpPr>
          <p:nvPr/>
        </p:nvSpPr>
        <p:spPr bwMode="auto">
          <a:xfrm>
            <a:off x="2128838" y="2736850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楠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2705100" y="2736850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/>
          </a:p>
        </p:txBody>
      </p: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2076450" y="2447925"/>
            <a:ext cx="815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nán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3657600" y="2736850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</a:t>
            </a:r>
            <a:endParaRPr lang="zh-CN" altLang="en-US"/>
          </a:p>
        </p:txBody>
      </p:sp>
      <p:sp>
        <p:nvSpPr>
          <p:cNvPr id="9243" name="矩形 94"/>
          <p:cNvSpPr>
            <a:spLocks noChangeArrowheads="1"/>
          </p:cNvSpPr>
          <p:nvPr/>
        </p:nvSpPr>
        <p:spPr bwMode="auto">
          <a:xfrm>
            <a:off x="4159250" y="2736850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颀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4232275" y="2355850"/>
            <a:ext cx="474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qí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468313" y="3940175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无边无</a:t>
            </a:r>
            <a:endParaRPr lang="zh-CN" altLang="en-US"/>
          </a:p>
        </p:txBody>
      </p:sp>
      <p:sp>
        <p:nvSpPr>
          <p:cNvPr id="9246" name="矩形 97"/>
          <p:cNvSpPr>
            <a:spLocks noChangeArrowheads="1"/>
          </p:cNvSpPr>
          <p:nvPr/>
        </p:nvSpPr>
        <p:spPr bwMode="auto">
          <a:xfrm>
            <a:off x="2193925" y="3940175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垠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2195513" y="3579813"/>
            <a:ext cx="6794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yín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3298825" y="3940175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坦荡如</a:t>
            </a:r>
            <a:endParaRPr lang="zh-CN" altLang="en-US"/>
          </a:p>
        </p:txBody>
      </p:sp>
      <p:sp>
        <p:nvSpPr>
          <p:cNvPr id="9249" name="矩形 100"/>
          <p:cNvSpPr>
            <a:spLocks noChangeArrowheads="1"/>
          </p:cNvSpPr>
          <p:nvPr/>
        </p:nvSpPr>
        <p:spPr bwMode="auto">
          <a:xfrm>
            <a:off x="4883150" y="3940175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砥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4932363" y="3579813"/>
            <a:ext cx="5016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dǐ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51" name="矩形 102"/>
          <p:cNvSpPr>
            <a:spLocks noChangeArrowheads="1"/>
          </p:cNvSpPr>
          <p:nvPr/>
        </p:nvSpPr>
        <p:spPr bwMode="auto">
          <a:xfrm>
            <a:off x="6832600" y="1598613"/>
            <a:ext cx="12112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潜滋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7840663" y="1598613"/>
            <a:ext cx="12112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暗长</a:t>
            </a:r>
            <a:endParaRPr lang="zh-CN" altLang="en-US"/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6740525" y="1238250"/>
            <a:ext cx="16573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qián zī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254" name="矩形 105"/>
          <p:cNvSpPr>
            <a:spLocks noChangeArrowheads="1"/>
          </p:cNvSpPr>
          <p:nvPr/>
        </p:nvSpPr>
        <p:spPr bwMode="auto">
          <a:xfrm>
            <a:off x="6156325" y="3868738"/>
            <a:ext cx="6969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恹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6659563" y="3868738"/>
            <a:ext cx="1724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恹欲睡</a:t>
            </a:r>
            <a:endParaRPr lang="zh-CN" altLang="en-US"/>
          </a:p>
        </p:txBody>
      </p: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6084888" y="3508375"/>
            <a:ext cx="8112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yān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grpSp>
        <p:nvGrpSpPr>
          <p:cNvPr id="9257" name="组合 2"/>
          <p:cNvGrpSpPr/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52" name="圆角矩形 51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265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grpSp>
        <p:nvGrpSpPr>
          <p:cNvPr id="9258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92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6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菱形 6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3" grpId="0"/>
      <p:bldP spid="56" grpId="0"/>
      <p:bldP spid="61" grpId="0"/>
      <p:bldP spid="65" grpId="0"/>
      <p:bldP spid="66" grpId="0"/>
      <p:bldP spid="67" grpId="0"/>
      <p:bldP spid="69" grpId="0"/>
      <p:bldP spid="72" grpId="0"/>
      <p:bldP spid="76" grpId="0"/>
      <p:bldP spid="80" grpId="0"/>
      <p:bldP spid="82" grpId="0"/>
      <p:bldP spid="88" grpId="0"/>
      <p:bldP spid="90" grpId="0"/>
      <p:bldP spid="92" grpId="0"/>
      <p:bldP spid="93" grpId="0"/>
      <p:bldP spid="94" grpId="0"/>
      <p:bldP spid="96" grpId="0"/>
      <p:bldP spid="97" grpId="0"/>
      <p:bldP spid="99" grpId="0"/>
      <p:bldP spid="100" grpId="0"/>
      <p:bldP spid="102" grpId="0"/>
      <p:bldP spid="104" grpId="0"/>
      <p:bldP spid="105" grpId="0"/>
      <p:bldP spid="107" grpId="0"/>
      <p:bldP spid="1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8"/>
          <p:cNvSpPr>
            <a:spLocks noChangeArrowheads="1"/>
          </p:cNvSpPr>
          <p:nvPr/>
        </p:nvSpPr>
        <p:spPr bwMode="auto">
          <a:xfrm>
            <a:off x="1116013" y="1851025"/>
            <a:ext cx="3340100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）古刹（     ）刹车</a:t>
            </a:r>
          </a:p>
        </p:txBody>
      </p:sp>
      <p:sp>
        <p:nvSpPr>
          <p:cNvPr id="10243" name="矩形 29"/>
          <p:cNvSpPr>
            <a:spLocks noChangeArrowheads="1"/>
          </p:cNvSpPr>
          <p:nvPr/>
        </p:nvSpPr>
        <p:spPr bwMode="auto">
          <a:xfrm>
            <a:off x="468313" y="2355850"/>
            <a:ext cx="5715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刹</a:t>
            </a:r>
          </a:p>
        </p:txBody>
      </p:sp>
      <p:sp>
        <p:nvSpPr>
          <p:cNvPr id="32" name="矩形 31"/>
          <p:cNvSpPr/>
          <p:nvPr/>
        </p:nvSpPr>
        <p:spPr>
          <a:xfrm>
            <a:off x="1612901" y="1995488"/>
            <a:ext cx="9953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ch</a:t>
            </a:r>
            <a:r>
              <a:rPr lang="zh-CN" altLang="en-US" sz="3200" dirty="0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à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+mn-ea"/>
              <a:cs typeface="汉语拼音" pitchFamily="34" charset="0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81150" y="2787650"/>
            <a:ext cx="102711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sh</a:t>
            </a: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ā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+mn-ea"/>
              <a:cs typeface="汉语拼音" pitchFamily="34" charset="0"/>
              <a:sym typeface="+mn-ea"/>
            </a:endParaRPr>
          </a:p>
        </p:txBody>
      </p:sp>
      <p:sp>
        <p:nvSpPr>
          <p:cNvPr id="10246" name="矩形 33"/>
          <p:cNvSpPr>
            <a:spLocks noChangeArrowheads="1"/>
          </p:cNvSpPr>
          <p:nvPr/>
        </p:nvSpPr>
        <p:spPr bwMode="auto">
          <a:xfrm>
            <a:off x="5148263" y="1058863"/>
            <a:ext cx="2822575" cy="1662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）晕倒（     ）红晕</a:t>
            </a:r>
          </a:p>
        </p:txBody>
      </p:sp>
      <p:sp>
        <p:nvSpPr>
          <p:cNvPr id="10247" name="矩形 34"/>
          <p:cNvSpPr>
            <a:spLocks noChangeArrowheads="1"/>
          </p:cNvSpPr>
          <p:nvPr/>
        </p:nvSpPr>
        <p:spPr bwMode="auto">
          <a:xfrm>
            <a:off x="4478338" y="1455738"/>
            <a:ext cx="5715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晕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5048250" y="1392238"/>
            <a:ext cx="198438" cy="99377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37" name="矩形 36"/>
          <p:cNvSpPr/>
          <p:nvPr/>
        </p:nvSpPr>
        <p:spPr>
          <a:xfrm>
            <a:off x="5715000" y="1165225"/>
            <a:ext cx="9794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yūn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+mn-ea"/>
              <a:cs typeface="汉语拼音" pitchFamily="34" charset="0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38813" y="1971675"/>
            <a:ext cx="10985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yùn</a:t>
            </a:r>
            <a:endParaRPr lang="zh-CN" altLang="en-US" sz="3200" dirty="0" err="1">
              <a:solidFill>
                <a:srgbClr val="FF0000"/>
              </a:solidFill>
              <a:latin typeface="汉语拼音" pitchFamily="34" charset="0"/>
              <a:ea typeface="+mn-ea"/>
              <a:cs typeface="汉语拼音" pitchFamily="34" charset="0"/>
              <a:sym typeface="+mn-ea"/>
            </a:endParaRPr>
          </a:p>
        </p:txBody>
      </p:sp>
      <p:sp>
        <p:nvSpPr>
          <p:cNvPr id="10251" name="矩形 38"/>
          <p:cNvSpPr>
            <a:spLocks noChangeArrowheads="1"/>
          </p:cNvSpPr>
          <p:nvPr/>
        </p:nvSpPr>
        <p:spPr bwMode="auto">
          <a:xfrm>
            <a:off x="5076825" y="2951163"/>
            <a:ext cx="3767138" cy="1662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 ）哄堂大笑（      ）起哄</a:t>
            </a:r>
          </a:p>
        </p:txBody>
      </p:sp>
      <p:sp>
        <p:nvSpPr>
          <p:cNvPr id="10252" name="矩形 39"/>
          <p:cNvSpPr>
            <a:spLocks noChangeArrowheads="1"/>
          </p:cNvSpPr>
          <p:nvPr/>
        </p:nvSpPr>
        <p:spPr bwMode="auto">
          <a:xfrm>
            <a:off x="4445000" y="3473450"/>
            <a:ext cx="569913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哄</a:t>
            </a:r>
          </a:p>
        </p:txBody>
      </p:sp>
      <p:sp>
        <p:nvSpPr>
          <p:cNvPr id="42" name="矩形 41"/>
          <p:cNvSpPr/>
          <p:nvPr/>
        </p:nvSpPr>
        <p:spPr>
          <a:xfrm>
            <a:off x="5526088" y="3082925"/>
            <a:ext cx="13843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h</a:t>
            </a:r>
            <a:r>
              <a:rPr lang="zh-CN" altLang="en-US" sz="3200" dirty="0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ō</a:t>
            </a:r>
            <a:r>
              <a:rPr lang="en-US" altLang="zh-CN" sz="3200" dirty="0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n</a:t>
            </a:r>
            <a:r>
              <a:rPr lang="zh-CN" altLang="en-US" sz="3200" dirty="0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ɡ</a:t>
            </a:r>
          </a:p>
        </p:txBody>
      </p:sp>
      <p:sp>
        <p:nvSpPr>
          <p:cNvPr id="43" name="矩形 42"/>
          <p:cNvSpPr/>
          <p:nvPr/>
        </p:nvSpPr>
        <p:spPr>
          <a:xfrm>
            <a:off x="5505450" y="3843338"/>
            <a:ext cx="1331913" cy="5794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h</a:t>
            </a:r>
            <a:r>
              <a:rPr lang="zh-CN" altLang="en-US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ò</a:t>
            </a: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n</a:t>
            </a:r>
            <a:r>
              <a:rPr lang="zh-CN" altLang="en-US" sz="3200" dirty="0" err="1">
                <a:solidFill>
                  <a:srgbClr val="FF0000"/>
                </a:solidFill>
                <a:latin typeface="汉语拼音" pitchFamily="34" charset="0"/>
                <a:ea typeface="+mn-ea"/>
                <a:cs typeface="汉语拼音" pitchFamily="34" charset="0"/>
                <a:sym typeface="+mn-ea"/>
              </a:rPr>
              <a:t>ɡ</a:t>
            </a:r>
          </a:p>
        </p:txBody>
      </p:sp>
      <p:grpSp>
        <p:nvGrpSpPr>
          <p:cNvPr id="10255" name="组合 2"/>
          <p:cNvGrpSpPr/>
          <p:nvPr/>
        </p:nvGrpSpPr>
        <p:grpSpPr bwMode="auto">
          <a:xfrm>
            <a:off x="515938" y="555625"/>
            <a:ext cx="1497012" cy="644525"/>
            <a:chOff x="752475" y="598488"/>
            <a:chExt cx="1497013" cy="643765"/>
          </a:xfrm>
        </p:grpSpPr>
        <p:sp>
          <p:nvSpPr>
            <p:cNvPr id="28" name="圆角矩形 27"/>
            <p:cNvSpPr/>
            <p:nvPr/>
          </p:nvSpPr>
          <p:spPr>
            <a:xfrm rot="20326116">
              <a:off x="1746251" y="718996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 rot="319204">
              <a:off x="1258887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21148334">
              <a:off x="787400" y="730096"/>
              <a:ext cx="441325" cy="42019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265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</a:p>
          </p:txBody>
        </p:sp>
      </p:grpSp>
      <p:grpSp>
        <p:nvGrpSpPr>
          <p:cNvPr id="10256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02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菱形 4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1" name="左大括号 50"/>
          <p:cNvSpPr/>
          <p:nvPr/>
        </p:nvSpPr>
        <p:spPr>
          <a:xfrm>
            <a:off x="1095375" y="2211388"/>
            <a:ext cx="198438" cy="99377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52" name="左大括号 51"/>
          <p:cNvSpPr/>
          <p:nvPr/>
        </p:nvSpPr>
        <p:spPr>
          <a:xfrm>
            <a:off x="5048250" y="3363913"/>
            <a:ext cx="198438" cy="99377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7" grpId="0"/>
      <p:bldP spid="38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827088" y="1616075"/>
            <a:ext cx="34448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zhān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    ）房</a:t>
            </a: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749800" y="1616075"/>
            <a:ext cx="27828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懈 </a:t>
            </a:r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dài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4749800" y="2487613"/>
            <a:ext cx="24971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dài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）尽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51720" y="1616075"/>
            <a:ext cx="546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毡</a:t>
            </a:r>
          </a:p>
        </p:txBody>
      </p:sp>
      <p:sp>
        <p:nvSpPr>
          <p:cNvPr id="11270" name="TextBox 9"/>
          <p:cNvSpPr txBox="1">
            <a:spLocks noChangeArrowheads="1"/>
          </p:cNvSpPr>
          <p:nvPr/>
        </p:nvSpPr>
        <p:spPr bwMode="auto">
          <a:xfrm>
            <a:off x="827088" y="2479675"/>
            <a:ext cx="34559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</a:t>
            </a:r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ā</a:t>
            </a:r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n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）染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051720" y="2479675"/>
            <a:ext cx="546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沾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539750" y="1951038"/>
            <a:ext cx="273050" cy="1655762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500563" y="1725613"/>
            <a:ext cx="249237" cy="19780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TextBox 9"/>
          <p:cNvSpPr txBox="1">
            <a:spLocks noChangeArrowheads="1"/>
          </p:cNvSpPr>
          <p:nvPr/>
        </p:nvSpPr>
        <p:spPr bwMode="auto">
          <a:xfrm>
            <a:off x="827088" y="3271838"/>
            <a:ext cx="31750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zhēn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    ）板</a:t>
            </a:r>
          </a:p>
        </p:txBody>
      </p:sp>
      <p:sp>
        <p:nvSpPr>
          <p:cNvPr id="11275" name="TextBox 9"/>
          <p:cNvSpPr txBox="1">
            <a:spLocks noChangeArrowheads="1"/>
          </p:cNvSpPr>
          <p:nvPr/>
        </p:nvSpPr>
        <p:spPr bwMode="auto">
          <a:xfrm>
            <a:off x="4749800" y="3344863"/>
            <a:ext cx="31750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tái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    ）藓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051720" y="3271838"/>
            <a:ext cx="5461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砧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764213" y="2451100"/>
            <a:ext cx="546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殆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402388" y="1544638"/>
            <a:ext cx="5461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怠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64213" y="3316288"/>
            <a:ext cx="5461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</a:p>
        </p:txBody>
      </p:sp>
      <p:grpSp>
        <p:nvGrpSpPr>
          <p:cNvPr id="11280" name="组合 2"/>
          <p:cNvGrpSpPr/>
          <p:nvPr/>
        </p:nvGrpSpPr>
        <p:grpSpPr bwMode="auto">
          <a:xfrm>
            <a:off x="515938" y="555625"/>
            <a:ext cx="1497012" cy="644525"/>
            <a:chOff x="752475" y="598488"/>
            <a:chExt cx="1497013" cy="643765"/>
          </a:xfrm>
        </p:grpSpPr>
        <p:sp>
          <p:nvSpPr>
            <p:cNvPr id="27" name="圆角矩形 26"/>
            <p:cNvSpPr/>
            <p:nvPr/>
          </p:nvSpPr>
          <p:spPr>
            <a:xfrm rot="20326116">
              <a:off x="1746251" y="718996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319204">
              <a:off x="1258887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1148334">
              <a:off x="787400" y="730096"/>
              <a:ext cx="441325" cy="42019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28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</a:p>
          </p:txBody>
        </p:sp>
      </p:grpSp>
      <p:grpSp>
        <p:nvGrpSpPr>
          <p:cNvPr id="11281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12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菱形 3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37" grpId="0"/>
      <p:bldP spid="39" grpId="0"/>
      <p:bldP spid="40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7"/>
          <p:cNvSpPr>
            <a:spLocks noChangeArrowheads="1"/>
          </p:cNvSpPr>
          <p:nvPr/>
        </p:nvSpPr>
        <p:spPr bwMode="auto">
          <a:xfrm>
            <a:off x="395288" y="1131888"/>
            <a:ext cx="19796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坦荡如砥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162175" y="1147763"/>
            <a:ext cx="640873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宽广平坦得像磨刀石。砥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质地较细的磨刀石。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395288" y="2146300"/>
            <a:ext cx="19796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潜滋暗长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162175" y="2155825"/>
            <a:ext cx="46799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暗暗地生长。滋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生长。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矩形 21"/>
          <p:cNvSpPr>
            <a:spLocks noChangeArrowheads="1"/>
          </p:cNvSpPr>
          <p:nvPr/>
        </p:nvSpPr>
        <p:spPr bwMode="auto">
          <a:xfrm>
            <a:off x="395288" y="2651125"/>
            <a:ext cx="1990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162175" y="2660650"/>
            <a:ext cx="41767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形容精神不振的样子。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23"/>
          <p:cNvSpPr>
            <a:spLocks noChangeArrowheads="1"/>
          </p:cNvSpPr>
          <p:nvPr/>
        </p:nvSpPr>
        <p:spPr bwMode="auto">
          <a:xfrm>
            <a:off x="395288" y="3298825"/>
            <a:ext cx="19796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旁逸斜出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162175" y="3308350"/>
            <a:ext cx="66579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树枝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从树干的旁边斜伸出来。逸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逃跑。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矩形 25"/>
          <p:cNvSpPr>
            <a:spLocks noChangeArrowheads="1"/>
          </p:cNvSpPr>
          <p:nvPr/>
        </p:nvSpPr>
        <p:spPr bwMode="auto">
          <a:xfrm>
            <a:off x="395288" y="4162425"/>
            <a:ext cx="1990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162175" y="4171950"/>
            <a:ext cx="53911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枝叶扶疏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形容姿态优美。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00" name="组合 1"/>
          <p:cNvGrpSpPr/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26" name="圆角矩形 25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30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  <p:grpSp>
        <p:nvGrpSpPr>
          <p:cNvPr id="12301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23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6023</Words>
  <Application>Microsoft Office PowerPoint</Application>
  <PresentationFormat>全屏显示(16:9)</PresentationFormat>
  <Paragraphs>339</Paragraphs>
  <Slides>50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Impact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楷体_GB2312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644</cp:revision>
  <dcterms:created xsi:type="dcterms:W3CDTF">2018-11-06T06:39:00Z</dcterms:created>
  <dcterms:modified xsi:type="dcterms:W3CDTF">2020-03-27T07:28:54Z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